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88" r:id="rId2"/>
    <p:sldId id="508" r:id="rId3"/>
    <p:sldId id="509" r:id="rId4"/>
    <p:sldId id="512" r:id="rId5"/>
    <p:sldId id="489" r:id="rId6"/>
    <p:sldId id="511" r:id="rId7"/>
    <p:sldId id="510" r:id="rId8"/>
    <p:sldId id="521" r:id="rId9"/>
    <p:sldId id="518" r:id="rId10"/>
    <p:sldId id="525" r:id="rId11"/>
    <p:sldId id="524" r:id="rId12"/>
    <p:sldId id="522" r:id="rId13"/>
    <p:sldId id="523" r:id="rId14"/>
    <p:sldId id="526" r:id="rId15"/>
    <p:sldId id="527" r:id="rId16"/>
    <p:sldId id="513" r:id="rId17"/>
    <p:sldId id="514" r:id="rId18"/>
    <p:sldId id="535" r:id="rId19"/>
    <p:sldId id="528" r:id="rId20"/>
    <p:sldId id="530" r:id="rId21"/>
    <p:sldId id="531" r:id="rId22"/>
    <p:sldId id="529" r:id="rId23"/>
    <p:sldId id="532" r:id="rId24"/>
    <p:sldId id="516" r:id="rId25"/>
    <p:sldId id="517" r:id="rId26"/>
    <p:sldId id="534" r:id="rId27"/>
    <p:sldId id="264" r:id="rId28"/>
    <p:sldId id="26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62" y="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svg>
</file>

<file path=ppt/media/image3.png>
</file>

<file path=ppt/media/image4.sv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976F4-C690-47B4-8D87-02211C49A9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76B54-5CB7-4996-9E6C-BF6DA7B89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7848B-B25D-4E58-8371-5D4BBEDF6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9228C-4E62-455D-BB38-420BFA181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1A676-9A54-4343-B074-6E50ADA0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34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D6D1-5F74-4924-8C50-644FAFDD3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FFA32-F09D-4DB6-BE08-D357C0642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C9563-5574-47A1-A5F7-CCD703832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54A52-01AA-42B9-90AE-11D586E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FF422-E938-460F-B535-47834CA75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69602D-7BC2-4D74-BEDB-1CB05F72E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9F1D5-B8CB-4FA1-A522-0D83025BC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CDE70-BB8D-4286-B7DE-0C5D392F2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DA5C6-166E-4B96-AE92-ABBB5359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21FF-E15B-4BEA-B171-CB8946E46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849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01-91BC-4793-A0BA-E1F7651E0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A1A4-06DD-4291-B231-1BB9F67E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9E22E-A154-4602-A51E-3256D2E40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705C1-EAB1-4290-930B-C608BCABA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83D57-4B53-42B5-86B9-33E5DAA1E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29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694A2-1850-427F-B47A-8F2437D6C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9ABA2-6E20-47AF-ABFF-4B7A8108A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851BD-CF75-4FB3-B5A5-0A5F899C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B4E7D-2C70-4EA0-B4D1-1E91B2FAB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63F0A-55E1-4A9D-A1EF-2530E5C83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5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8671A-47CC-4E60-9982-C558EC11A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56576-A4F7-49D7-8473-70C5C5081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7A496-9C50-49AD-BF48-57F11F0BD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5CD71-66A1-47B4-BBA2-D9E69C5BA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25A43-588D-4E79-A670-18ADCE9D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C694A-B630-4E57-9776-1DE6D1E2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24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8D65-9A62-440B-BECE-249B3AAB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B3EA1-C75F-4AF8-AA23-A5052A09C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77877-BA74-4D1A-B759-524C165B4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4D5C9E-82D0-41A2-918C-B5692EC0AE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F0EC0-E0BD-463F-B5F2-7C700110C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FAED1-6347-4AE3-8AEF-2CA7AEF4C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228DFD-1E78-499B-AEF7-26711CA59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BA06E-4FFB-45FE-907D-090FC87C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0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EEEC3-5BA8-4BA4-BEA6-939F73C00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865BF8-DA9F-4C83-B183-B635EDC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73F666-FC69-44AC-A832-4EE84CA28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375B4-D935-4EDD-80B2-F38FD70B9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4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C173F7-D717-43DE-94ED-F6836619C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EC47E-2D14-4C9F-9013-8511E821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DCFE95-9695-4F68-A183-4D04DEEE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33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1EB55-C0A0-4198-8216-36DA0E480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52AD7-9C21-405C-B511-BCF3A191C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6B3DD-2D71-48A7-B944-33334F3CA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EAA2A-290B-4B70-8335-A7A6D6ACA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FA7185-BA55-4268-90F4-7B0A0437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34986-D858-40EC-9DD0-FBE9B0AB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8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381E5-0961-4D6B-B3AE-FCCB5AED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8E172-BB5A-4DE5-9D25-113A7D6632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B16BE-601E-45EE-9908-0B05D6691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ECD9B-CD8C-408B-8B7A-F0D415376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0E182-9484-47BE-AA87-9062D9D8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C40F16-7783-45A1-9D10-486A19A06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2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8CF658-4380-4103-B512-66E303AFF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FC044-F03C-4515-B46E-73C9A56BE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D8E85-8BAA-454D-BD86-277BA8B13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DE4DD-BEEC-456B-9566-062A43FCB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8409F-D4A9-4FF8-8E5B-AAE03077E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3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toddschultz/DegreesOfClimateChang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ice-age-ahead-iaa.ca/scrp-awake/laba027.htm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en.wikipedia.org/wiki/Dansgaard&#8211;Oeschger_even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ancancan.wikispaces.com/Paroi+cellulaire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erkeleyearth.org/" TargetMode="External"/><Relationship Id="rId2" Type="http://schemas.openxmlformats.org/officeDocument/2006/relationships/hyperlink" Target="https://www.ncdc.noaa.gov/cag/global/time-se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cripps.ucsd.edu/" TargetMode="External"/><Relationship Id="rId4" Type="http://schemas.openxmlformats.org/officeDocument/2006/relationships/hyperlink" Target="http://data.worldbank.org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data.worldbank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4">
            <a:extLst>
              <a:ext uri="{FF2B5EF4-FFF2-40B4-BE49-F238E27FC236}">
                <a16:creationId xmlns:a16="http://schemas.microsoft.com/office/drawing/2014/main" id="{7753D425-4546-48DE-8A30-82BFD1E36D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06716" y="1152605"/>
            <a:ext cx="10665439" cy="261257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7200" dirty="0">
                <a:ea typeface="ＭＳ Ｐゴシック" panose="020B0600070205080204" pitchFamily="34" charset="-128"/>
              </a:rPr>
              <a:t>Degrees of Climate Change</a:t>
            </a:r>
            <a:br>
              <a:rPr lang="en-US" altLang="en-US" sz="7200" dirty="0">
                <a:ea typeface="ＭＳ Ｐゴシック" panose="020B0600070205080204" pitchFamily="34" charset="-128"/>
              </a:rPr>
            </a:br>
            <a:r>
              <a:rPr lang="en-US" altLang="en-US" sz="7200" dirty="0">
                <a:ea typeface="ＭＳ Ｐゴシック" panose="020B0600070205080204" pitchFamily="34" charset="-128"/>
              </a:rPr>
              <a:t>Project 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36573-7506-4503-8290-CE58D07F0424}"/>
              </a:ext>
            </a:extLst>
          </p:cNvPr>
          <p:cNvSpPr txBox="1"/>
          <p:nvPr/>
        </p:nvSpPr>
        <p:spPr>
          <a:xfrm>
            <a:off x="906716" y="4564316"/>
            <a:ext cx="92131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5 June 2018</a:t>
            </a:r>
          </a:p>
          <a:p>
            <a:endParaRPr lang="en-US" sz="2800" dirty="0"/>
          </a:p>
          <a:p>
            <a:r>
              <a:rPr lang="en-US" sz="2800" dirty="0"/>
              <a:t>Todd Schultz, Rahul </a:t>
            </a:r>
            <a:r>
              <a:rPr lang="en-US" sz="2800" dirty="0" err="1"/>
              <a:t>Birmiwal</a:t>
            </a:r>
            <a:r>
              <a:rPr lang="en-US" sz="2800" dirty="0"/>
              <a:t>, Abhishek Anand</a:t>
            </a:r>
          </a:p>
        </p:txBody>
      </p:sp>
      <p:pic>
        <p:nvPicPr>
          <p:cNvPr id="10" name="Graphic 9" descr="Plant">
            <a:extLst>
              <a:ext uri="{FF2B5EF4-FFF2-40B4-BE49-F238E27FC236}">
                <a16:creationId xmlns:a16="http://schemas.microsoft.com/office/drawing/2014/main" id="{CAB2D419-677D-4319-B7DD-EFC804BF2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80896" y="2843092"/>
            <a:ext cx="1440757" cy="1440757"/>
          </a:xfrm>
          <a:prstGeom prst="rect">
            <a:avLst/>
          </a:prstGeom>
        </p:spPr>
      </p:pic>
      <p:pic>
        <p:nvPicPr>
          <p:cNvPr id="12" name="Graphic 11" descr="Earth Globe Americas">
            <a:extLst>
              <a:ext uri="{FF2B5EF4-FFF2-40B4-BE49-F238E27FC236}">
                <a16:creationId xmlns:a16="http://schemas.microsoft.com/office/drawing/2014/main" id="{F64A2D7C-A43C-47C0-8D9E-C1EE8932C6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28102" y="3765176"/>
            <a:ext cx="2706432" cy="270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43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C7807-40BF-4963-AE9D-AABF04BBB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70A25E-F0D4-4E22-81AF-DB7E9E4F2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81" r="2077"/>
          <a:stretch/>
        </p:blipFill>
        <p:spPr>
          <a:xfrm>
            <a:off x="2579822" y="1398493"/>
            <a:ext cx="7032356" cy="536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4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8B1D0-35F7-4FA7-9D41-C8038FA29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81D79-EC43-4B0E-AB08-A3F605FF8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Berkeley Earth is independently operated, funded primarily by unrestricted educational grants</a:t>
            </a:r>
            <a:endParaRPr lang="en-US" u="sng" dirty="0"/>
          </a:p>
          <a:p>
            <a:r>
              <a:rPr lang="en-US" dirty="0"/>
              <a:t>Mission: To pursue objectivity without concern for policies of government, industry or philanthropic ventures</a:t>
            </a:r>
          </a:p>
          <a:p>
            <a:r>
              <a:rPr lang="en-US" dirty="0"/>
              <a:t>Provides data repositories for various climate and environmental metrics</a:t>
            </a:r>
          </a:p>
        </p:txBody>
      </p:sp>
    </p:spTree>
    <p:extLst>
      <p:ext uri="{BB962C8B-B14F-4D97-AF65-F5344CB8AC3E}">
        <p14:creationId xmlns:p14="http://schemas.microsoft.com/office/powerpoint/2010/main" val="1190047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20E6-B5CA-4133-92B8-85150DEA9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The World Bank Group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25367E0-63D7-4AE1-A093-4FD183BF9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6817" y="1568330"/>
            <a:ext cx="7118365" cy="521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72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397C-2A6D-4DFC-AE66-A476123FE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Bank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A1117-BF42-4F98-AC75-FCD42C926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Multinational partnership amongst 170 countries worldwide</a:t>
            </a:r>
          </a:p>
          <a:p>
            <a:r>
              <a:rPr lang="en-US" dirty="0"/>
              <a:t>Mission: Seeking to improve global welfare</a:t>
            </a:r>
          </a:p>
          <a:p>
            <a:r>
              <a:rPr lang="en-US" dirty="0"/>
              <a:t>Provides data repositories for various things: </a:t>
            </a:r>
          </a:p>
          <a:p>
            <a:pPr lvl="1"/>
            <a:r>
              <a:rPr lang="en-US" dirty="0"/>
              <a:t>Population</a:t>
            </a:r>
          </a:p>
          <a:p>
            <a:pPr lvl="1"/>
            <a:r>
              <a:rPr lang="en-US" dirty="0"/>
              <a:t>Health</a:t>
            </a:r>
          </a:p>
          <a:p>
            <a:pPr lvl="1"/>
            <a:r>
              <a:rPr lang="en-US" dirty="0"/>
              <a:t>Social demographics</a:t>
            </a:r>
          </a:p>
          <a:p>
            <a:pPr lvl="1"/>
            <a:r>
              <a:rPr lang="en-US" dirty="0"/>
              <a:t>Economics </a:t>
            </a:r>
          </a:p>
          <a:p>
            <a:pPr lvl="1"/>
            <a:r>
              <a:rPr lang="en-US" dirty="0"/>
              <a:t>Education</a:t>
            </a:r>
          </a:p>
          <a:p>
            <a:pPr lvl="1"/>
            <a:r>
              <a:rPr lang="en-US" dirty="0"/>
              <a:t>Climate data!!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209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438D8-285F-4C02-BCDA-51C9761F9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029DB0-CD50-4EA9-96EF-5E0F4FCF0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38" r="2206"/>
          <a:stretch/>
        </p:blipFill>
        <p:spPr>
          <a:xfrm>
            <a:off x="2556769" y="1453027"/>
            <a:ext cx="7078461" cy="540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843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8E96F-7860-4A0A-AED0-293259CCC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D479E-27F4-4607-A00E-4DBE04FA9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The Scripps Institute for Oceanography is a heralded forum for carbon dioxide research</a:t>
            </a:r>
          </a:p>
          <a:p>
            <a:r>
              <a:rPr lang="en-US" dirty="0">
                <a:cs typeface="Calibri"/>
              </a:rPr>
              <a:t>Founder, Charles Keeling, considered first to alert about potential risks of greenhouse gas emissions</a:t>
            </a:r>
          </a:p>
          <a:p>
            <a:r>
              <a:rPr lang="en-US" dirty="0">
                <a:cs typeface="Calibri"/>
              </a:rPr>
              <a:t>Operates has several sampling stations in the western hemisphere to gather CO2 data in parts per million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327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1985A-7E21-4E5B-9343-2D0C19F6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65BA5-22FA-4A7C-876F-9B7480CB2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526" y="1160289"/>
            <a:ext cx="7596948" cy="569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690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72370-3732-4889-8933-E10AF4707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29BE5-33ED-407C-AAD5-FF5867559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functions to communicate with each of data sources with minimal functional signature</a:t>
            </a:r>
          </a:p>
          <a:p>
            <a:pPr lvl="1"/>
            <a:r>
              <a:rPr lang="en-US" dirty="0"/>
              <a:t>Use Pandas </a:t>
            </a:r>
            <a:r>
              <a:rPr lang="en-US" dirty="0" err="1"/>
              <a:t>dataframe</a:t>
            </a:r>
            <a:r>
              <a:rPr lang="en-US" dirty="0"/>
              <a:t> to ease data formatting</a:t>
            </a:r>
          </a:p>
          <a:p>
            <a:r>
              <a:rPr lang="en-US" dirty="0"/>
              <a:t>Created script to combine the average global temperature estimates into single graph</a:t>
            </a:r>
          </a:p>
          <a:p>
            <a:r>
              <a:rPr lang="en-US" dirty="0"/>
              <a:t>Encapsulated all functionality into </a:t>
            </a:r>
            <a:r>
              <a:rPr lang="en-US" dirty="0" err="1"/>
              <a:t>Jupyter</a:t>
            </a:r>
            <a:r>
              <a:rPr lang="en-US" dirty="0"/>
              <a:t> notebook for easy of use and expansion</a:t>
            </a:r>
          </a:p>
          <a:p>
            <a:r>
              <a:rPr lang="en-US" dirty="0"/>
              <a:t>Mathematical programming </a:t>
            </a:r>
            <a:r>
              <a:rPr lang="en-US"/>
              <a:t>style chosen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358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2700D-A717-44B3-B188-D08AFE75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0D8F6-7CF8-4301-99A4-D3320E560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Grab_ functions</a:t>
            </a:r>
          </a:p>
          <a:p>
            <a:pPr lvl="1"/>
            <a:r>
              <a:rPr lang="en-US" dirty="0"/>
              <a:t>Design to be consistent and simple</a:t>
            </a:r>
          </a:p>
          <a:p>
            <a:pPr lvl="1"/>
            <a:r>
              <a:rPr lang="en-US" dirty="0"/>
              <a:t>No required inputs</a:t>
            </a:r>
          </a:p>
          <a:p>
            <a:pPr lvl="1"/>
            <a:r>
              <a:rPr lang="en-US" dirty="0"/>
              <a:t>Outputs simple </a:t>
            </a:r>
            <a:r>
              <a:rPr lang="en-US" dirty="0" err="1"/>
              <a:t>dataframe</a:t>
            </a:r>
            <a:r>
              <a:rPr lang="en-US" dirty="0"/>
              <a:t> with 2 columns</a:t>
            </a:r>
          </a:p>
          <a:p>
            <a:pPr lvl="2"/>
            <a:r>
              <a:rPr lang="en-US" dirty="0"/>
              <a:t>Date</a:t>
            </a:r>
          </a:p>
          <a:p>
            <a:pPr lvl="2"/>
            <a:r>
              <a:rPr lang="en-US" dirty="0"/>
              <a:t>Temperature (absolute or anomaly) </a:t>
            </a:r>
          </a:p>
        </p:txBody>
      </p:sp>
    </p:spTree>
    <p:extLst>
      <p:ext uri="{BB962C8B-B14F-4D97-AF65-F5344CB8AC3E}">
        <p14:creationId xmlns:p14="http://schemas.microsoft.com/office/powerpoint/2010/main" val="1611978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BA21E-7FA6-4379-91B0-D2C12A03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grab_noaa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A380F6-B053-49AE-BD3D-26DD50964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89" r="2028" b="3685"/>
          <a:stretch/>
        </p:blipFill>
        <p:spPr>
          <a:xfrm>
            <a:off x="1393773" y="1582910"/>
            <a:ext cx="9404454" cy="490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61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045B21-7899-4B3D-A2DC-43952A633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4D242-7D62-4C88-86AB-EE6C11AA0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r>
              <a:rPr lang="en-US" dirty="0"/>
              <a:t>User persona/Research Questions</a:t>
            </a:r>
          </a:p>
          <a:p>
            <a:r>
              <a:rPr lang="en-US" dirty="0"/>
              <a:t>Data Sources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Design</a:t>
            </a:r>
          </a:p>
          <a:p>
            <a:r>
              <a:rPr lang="en-US" dirty="0"/>
              <a:t>Project Structure</a:t>
            </a:r>
          </a:p>
          <a:p>
            <a:r>
              <a:rPr lang="en-US" dirty="0"/>
              <a:t>Lessons learned and future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26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89D01-5BBF-47EB-9AE3-B1D508E1C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grab_worldbank</a:t>
            </a:r>
            <a:endParaRPr lang="en-US" dirty="0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8798FF09-B4CE-4865-9BB2-E40F4C75D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537" y="1387633"/>
            <a:ext cx="8437171" cy="546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687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D5F66-0B6B-4A83-900B-9E60D40D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grab_scripps_co2_data</a:t>
            </a:r>
          </a:p>
        </p:txBody>
      </p:sp>
      <p:pic>
        <p:nvPicPr>
          <p:cNvPr id="4" name="Picture 6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D7A4FC6-D7E5-4E9C-B240-0B4D8CB65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0849" y="1430285"/>
            <a:ext cx="8370301" cy="542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892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87CFA-A803-4859-AD64-5CB0632E4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grab_berkeley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F05ACA-5FFE-48B4-9191-E2A94BAA1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8480" y="1572052"/>
            <a:ext cx="8527389" cy="501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68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E154F-77E1-400B-9E72-0A0A9CBEA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C076A-1589-4BE3-94ED-692142BF6A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https://github.com/toddschultz/DegreesOfClimateChange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0DF2F12F-CA92-494E-942D-2553516ECB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16320"/>
          <a:stretch/>
        </p:blipFill>
        <p:spPr>
          <a:xfrm>
            <a:off x="6615315" y="0"/>
            <a:ext cx="5576685" cy="6858000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97D3D06-1712-4145-9C13-DA18B34E6E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840" r="1990"/>
          <a:stretch/>
        </p:blipFill>
        <p:spPr>
          <a:xfrm>
            <a:off x="838200" y="2815548"/>
            <a:ext cx="5078506" cy="404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491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C7C-8E47-4150-8887-F518DD53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209DF-9BB6-4DB4-BDB4-9470B46EB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source provides don’t provide sufficient documentation on their web service APIs</a:t>
            </a:r>
          </a:p>
          <a:p>
            <a:r>
              <a:rPr lang="en-US" dirty="0"/>
              <a:t>Surprised by the difference in temperature metric between the agencies</a:t>
            </a:r>
          </a:p>
          <a:p>
            <a:r>
              <a:rPr lang="en-US" dirty="0"/>
              <a:t>Setting up imports to work with modules in different folders can be challenging</a:t>
            </a:r>
          </a:p>
          <a:p>
            <a:r>
              <a:rPr lang="en-US" dirty="0"/>
              <a:t>Setting up imports to work with Travis CI can be challenging</a:t>
            </a:r>
          </a:p>
        </p:txBody>
      </p:sp>
    </p:spTree>
    <p:extLst>
      <p:ext uri="{BB962C8B-B14F-4D97-AF65-F5344CB8AC3E}">
        <p14:creationId xmlns:p14="http://schemas.microsoft.com/office/powerpoint/2010/main" val="8444413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F7EE-D02A-4A16-8255-EBDE7134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78325-9D76-4F03-AAFF-62B933CF3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data sources</a:t>
            </a:r>
          </a:p>
          <a:p>
            <a:pPr lvl="1"/>
            <a:r>
              <a:rPr lang="en-US" dirty="0"/>
              <a:t>Increase geopolitical diversity of data source origins</a:t>
            </a:r>
          </a:p>
          <a:p>
            <a:pPr lvl="1"/>
            <a:r>
              <a:rPr lang="en-US" dirty="0"/>
              <a:t>Increase time scale of climate data</a:t>
            </a:r>
          </a:p>
          <a:p>
            <a:pPr lvl="2"/>
            <a:r>
              <a:rPr lang="en-US" dirty="0"/>
              <a:t>Geological time scale very large (~millions of years)</a:t>
            </a:r>
          </a:p>
          <a:p>
            <a:pPr lvl="1"/>
            <a:r>
              <a:rPr lang="en-US" dirty="0"/>
              <a:t>Add potential causal data sources</a:t>
            </a:r>
          </a:p>
          <a:p>
            <a:pPr lvl="2"/>
            <a:r>
              <a:rPr lang="en-US" dirty="0"/>
              <a:t>CO2 emissions</a:t>
            </a:r>
          </a:p>
          <a:p>
            <a:pPr lvl="2"/>
            <a:r>
              <a:rPr lang="en-US" dirty="0"/>
              <a:t>Solar activity</a:t>
            </a:r>
          </a:p>
          <a:p>
            <a:r>
              <a:rPr lang="en-US" dirty="0"/>
              <a:t>Improve data handling and visualizations</a:t>
            </a:r>
          </a:p>
          <a:p>
            <a:pPr lvl="1"/>
            <a:r>
              <a:rPr lang="en-US" dirty="0"/>
              <a:t>Find consistent estimates of the temperature anomaly instead of mixing deviations with absolute temperature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202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A045F-CF9D-43F7-9E66-1D885C6DF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176" y="2766218"/>
            <a:ext cx="8152120" cy="1325563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937129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E0F1B-3729-4047-B24A-48743384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cs typeface="Calibri Light"/>
              </a:rPr>
              <a:t>Future Work: </a:t>
            </a:r>
            <a:br>
              <a:rPr lang="en-US" dirty="0">
                <a:cs typeface="Calibri Light"/>
              </a:rPr>
            </a:br>
            <a:r>
              <a:rPr lang="en-US" dirty="0">
                <a:cs typeface="Calibri Light"/>
              </a:rPr>
              <a:t>Need Longer-Dated Climate &amp; Temperature Data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6D68609-EC19-449E-8642-EA4D75DE0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3" y="1825625"/>
            <a:ext cx="7735712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163903" y="5795514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3"/>
              </a:rPr>
              <a:t>http://ice-age-ahead-iaa.ca/scrp-awake/laba027.htm</a:t>
            </a:r>
            <a:endParaRPr lang="en-US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78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5752" y="5795513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https://en.wikipedia.org/wiki/Dansgaard–Oeschger_event</a:t>
            </a:r>
            <a:endParaRPr lang="en-US"/>
          </a:p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66585A-2CB8-4181-B0E0-C17F3F1D4841}"/>
              </a:ext>
            </a:extLst>
          </p:cNvPr>
          <p:cNvSpPr txBox="1"/>
          <p:nvPr/>
        </p:nvSpPr>
        <p:spPr>
          <a:xfrm>
            <a:off x="1978326" y="621245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Present</a:t>
            </a:r>
            <a:endParaRPr lang="en-US" b="1" dirty="0">
              <a:cs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C4BE67-5108-43EA-86FB-212E54F7C16B}"/>
              </a:ext>
            </a:extLst>
          </p:cNvPr>
          <p:cNvCxnSpPr/>
          <p:nvPr/>
        </p:nvCxnSpPr>
        <p:spPr>
          <a:xfrm flipV="1">
            <a:off x="4172307" y="6438180"/>
            <a:ext cx="5155720" cy="20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7C54EAD-58CB-4263-AF5E-2F1A5128EE2A}"/>
              </a:ext>
            </a:extLst>
          </p:cNvPr>
          <p:cNvSpPr txBox="1"/>
          <p:nvPr/>
        </p:nvSpPr>
        <p:spPr>
          <a:xfrm>
            <a:off x="8793193" y="621245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Prehistoric Age</a:t>
            </a:r>
            <a:endParaRPr lang="en-US" b="1" u="sng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8BB54E-8AB7-46EE-B03C-FC8071E7583B}"/>
              </a:ext>
            </a:extLst>
          </p:cNvPr>
          <p:cNvSpPr txBox="1"/>
          <p:nvPr/>
        </p:nvSpPr>
        <p:spPr>
          <a:xfrm>
            <a:off x="396814" y="375249"/>
            <a:ext cx="11139576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Data does not go back far enough!!</a:t>
            </a: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What if......our current data is </a:t>
            </a:r>
            <a:r>
              <a:rPr lang="en-US" sz="2400" b="1" i="1" dirty="0">
                <a:cs typeface="Calibri"/>
              </a:rPr>
              <a:t>biased</a:t>
            </a:r>
            <a:r>
              <a:rPr lang="en-US" sz="2400" dirty="0">
                <a:cs typeface="Calibri"/>
              </a:rPr>
              <a:t> I.e. we are only sampling in an "upswing"</a:t>
            </a:r>
          </a:p>
          <a:p>
            <a:pPr algn="ctr"/>
            <a:endParaRPr lang="en-US" sz="2400" dirty="0">
              <a:cs typeface="Calibri"/>
            </a:endParaRPr>
          </a:p>
        </p:txBody>
      </p:sp>
      <p:pic>
        <p:nvPicPr>
          <p:cNvPr id="12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4AF97CC-1827-4260-AD21-98577C21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83462" y="1250531"/>
            <a:ext cx="7487717" cy="495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053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6125-062B-484B-9CAD-ED6393D9B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E8C6F-0FE6-4961-A911-1DF14A3A9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Climate change, fundamentally, is defined by </a:t>
            </a:r>
          </a:p>
          <a:p>
            <a:pPr lvl="1"/>
            <a:r>
              <a:rPr lang="en-US" dirty="0"/>
              <a:t>Historical changes in statistical properties of a climate system(s)</a:t>
            </a:r>
          </a:p>
          <a:p>
            <a:pPr lvl="1"/>
            <a:r>
              <a:rPr lang="en-US" dirty="0"/>
              <a:t>Often measured by sample mean/sample variance (spread) of historical global temperatures</a:t>
            </a:r>
          </a:p>
          <a:p>
            <a:pPr lvl="1"/>
            <a:r>
              <a:rPr lang="en-US" dirty="0"/>
              <a:t>Does climate change equal global warming and what caused it? </a:t>
            </a:r>
          </a:p>
          <a:p>
            <a:r>
              <a:rPr lang="en-US" dirty="0"/>
              <a:t>Ramifications reach to the basic ability of Earth to support life</a:t>
            </a:r>
          </a:p>
          <a:p>
            <a:r>
              <a:rPr lang="en-US" dirty="0"/>
              <a:t>Corrections cost enormous sums of money</a:t>
            </a:r>
          </a:p>
          <a:p>
            <a:r>
              <a:rPr lang="en-US" dirty="0"/>
              <a:t>Corrections threaten entire industries and nations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407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9C5D8-317D-48C0-8CC1-53998462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D7E7C-23FC-474E-B2E2-9D234DBCC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Potential bias in the data</a:t>
            </a:r>
          </a:p>
          <a:p>
            <a:pPr lvl="1"/>
            <a:r>
              <a:rPr lang="en-US" dirty="0"/>
              <a:t>Independent databases, such as the World Bank, are “centrist“?</a:t>
            </a:r>
          </a:p>
          <a:p>
            <a:pPr lvl="1"/>
            <a:r>
              <a:rPr lang="en-US" dirty="0"/>
              <a:t>NOAA or Berkeley Earth, given their sources of funding, are biased towards data evincing global warming?</a:t>
            </a:r>
          </a:p>
          <a:p>
            <a:pPr lvl="1"/>
            <a:r>
              <a:rPr lang="en-US" dirty="0"/>
              <a:t>China, Russia, the Middle East, whose economies wholly depend on the prolonged sustenance of oil, tend towards conservative climate estimates?</a:t>
            </a:r>
          </a:p>
          <a:p>
            <a:endParaRPr lang="en-US" dirty="0"/>
          </a:p>
          <a:p>
            <a:r>
              <a:rPr lang="en-US" dirty="0"/>
              <a:t>So what is the truth?</a:t>
            </a:r>
          </a:p>
          <a:p>
            <a:r>
              <a:rPr lang="en-US" dirty="0"/>
              <a:t>And who watches the watchers?</a:t>
            </a:r>
          </a:p>
        </p:txBody>
      </p:sp>
    </p:spTree>
    <p:extLst>
      <p:ext uri="{BB962C8B-B14F-4D97-AF65-F5344CB8AC3E}">
        <p14:creationId xmlns:p14="http://schemas.microsoft.com/office/powerpoint/2010/main" val="315230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A937-B488-4D1F-9E2A-2F1C0BB7B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Sally the Scientist, Activist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08F2-3F96-4262-94D2-3303B2846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Concerned about climate change</a:t>
            </a:r>
          </a:p>
          <a:p>
            <a:r>
              <a:rPr lang="en-US" dirty="0"/>
              <a:t>Professional scientist, engineer, or mathematician</a:t>
            </a:r>
          </a:p>
          <a:p>
            <a:r>
              <a:rPr lang="en-US" dirty="0"/>
              <a:t>Self exploration</a:t>
            </a:r>
          </a:p>
          <a:p>
            <a:r>
              <a:rPr lang="en-US" dirty="0"/>
              <a:t>Novice with computer languages</a:t>
            </a:r>
          </a:p>
          <a:p>
            <a:r>
              <a:rPr lang="en-US" dirty="0"/>
              <a:t>Novice with web service technology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304AB-6B95-46F3-B4B3-F854E3240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28957" y="2293924"/>
            <a:ext cx="29718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16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A3F0-5D99-4AEC-8918-7B11EA6A4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D2502-087E-443A-AD75-DEE5D12C5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average global temperature from a certain agency?</a:t>
            </a:r>
          </a:p>
          <a:p>
            <a:r>
              <a:rPr lang="en-US" dirty="0"/>
              <a:t>How does the estimates from various agencies compare?</a:t>
            </a:r>
          </a:p>
          <a:p>
            <a:r>
              <a:rPr lang="en-US" dirty="0"/>
              <a:t>How do I add another agency’s estimate?</a:t>
            </a:r>
          </a:p>
          <a:p>
            <a:r>
              <a:rPr lang="en-US" dirty="0"/>
              <a:t>What other quantities correlate to the average global temperature?</a:t>
            </a:r>
          </a:p>
        </p:txBody>
      </p:sp>
    </p:spTree>
    <p:extLst>
      <p:ext uri="{BB962C8B-B14F-4D97-AF65-F5344CB8AC3E}">
        <p14:creationId xmlns:p14="http://schemas.microsoft.com/office/powerpoint/2010/main" val="2197426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NOAA (</a:t>
            </a:r>
            <a:r>
              <a:rPr lang="en-US" u="sng" dirty="0">
                <a:hlinkClick r:id="rId2"/>
              </a:rPr>
              <a:t>https://www.ncdc.noaa.gov/cag/global/time-series</a:t>
            </a:r>
            <a:r>
              <a:rPr lang="en-US" dirty="0"/>
              <a:t>)</a:t>
            </a:r>
          </a:p>
          <a:p>
            <a:r>
              <a:rPr lang="en-US" dirty="0"/>
              <a:t>Berkeley Earth (</a:t>
            </a:r>
            <a:r>
              <a:rPr lang="en-US" u="sng" dirty="0">
                <a:hlinkClick r:id="rId3"/>
              </a:rPr>
              <a:t>http://berkeleyearth.org</a:t>
            </a:r>
            <a:r>
              <a:rPr lang="en-US" dirty="0"/>
              <a:t>)</a:t>
            </a:r>
          </a:p>
          <a:p>
            <a:r>
              <a:rPr lang="en-US" dirty="0"/>
              <a:t>The World Bank (</a:t>
            </a:r>
            <a:r>
              <a:rPr lang="en-US" u="sng" dirty="0">
                <a:hlinkClick r:id="rId4"/>
              </a:rPr>
              <a:t>http://data.worldbank.org</a:t>
            </a:r>
            <a:r>
              <a:rPr lang="en-US" dirty="0"/>
              <a:t>)</a:t>
            </a:r>
          </a:p>
          <a:p>
            <a:r>
              <a:rPr lang="en-US" dirty="0"/>
              <a:t>Scripps Institute of Oceanography (</a:t>
            </a:r>
            <a:r>
              <a:rPr lang="en-US" dirty="0">
                <a:hlinkClick r:id="rId5"/>
              </a:rPr>
              <a:t>https://scripps.ucsd.edu/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75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C954-CDA4-4CA4-ACA5-E210C808D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B221B2-6C35-46DA-AB7D-DB4FAFE22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359" r="2197"/>
          <a:stretch/>
        </p:blipFill>
        <p:spPr>
          <a:xfrm>
            <a:off x="2903810" y="1917833"/>
            <a:ext cx="6384379" cy="48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58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Scientific agency within the United States Department of Commerce</a:t>
            </a:r>
          </a:p>
          <a:p>
            <a:r>
              <a:rPr lang="en-US" dirty="0"/>
              <a:t>Historic record goes back to 1850</a:t>
            </a:r>
          </a:p>
          <a:p>
            <a:r>
              <a:rPr lang="en-US" dirty="0"/>
              <a:t>Provided calculated global average temperature anomalies</a:t>
            </a:r>
          </a:p>
          <a:p>
            <a:pPr lvl="1"/>
            <a:r>
              <a:rPr lang="en-US" dirty="0"/>
              <a:t>Earth divided into blocks</a:t>
            </a:r>
          </a:p>
          <a:p>
            <a:pPr lvl="1"/>
            <a:r>
              <a:rPr lang="en-US" dirty="0"/>
              <a:t>Computed average temperature for each block</a:t>
            </a:r>
          </a:p>
          <a:p>
            <a:pPr lvl="1"/>
            <a:r>
              <a:rPr lang="en-US" dirty="0"/>
              <a:t>Normalized to the 20</a:t>
            </a:r>
            <a:r>
              <a:rPr lang="en-US" baseline="30000" dirty="0"/>
              <a:t>th</a:t>
            </a:r>
            <a:r>
              <a:rPr lang="en-US" dirty="0"/>
              <a:t> century average</a:t>
            </a:r>
          </a:p>
          <a:p>
            <a:pPr lvl="1"/>
            <a:r>
              <a:rPr lang="en-US" dirty="0"/>
              <a:t>Calculated estimates provided monthly</a:t>
            </a:r>
          </a:p>
          <a:p>
            <a:endParaRPr lang="en-US" dirty="0"/>
          </a:p>
          <a:p>
            <a:r>
              <a:rPr lang="en-US" dirty="0"/>
              <a:t>Zhang, H.-M., B. Huang, J. </a:t>
            </a:r>
            <a:r>
              <a:rPr lang="en-US" dirty="0" err="1"/>
              <a:t>Lawrimore</a:t>
            </a:r>
            <a:r>
              <a:rPr lang="en-US" dirty="0"/>
              <a:t>, M. </a:t>
            </a:r>
            <a:r>
              <a:rPr lang="en-US" dirty="0" err="1"/>
              <a:t>Menne</a:t>
            </a:r>
            <a:r>
              <a:rPr lang="en-US" dirty="0"/>
              <a:t>, Thomas M. Smith, NOAA Global Surface Temperature Dataset (</a:t>
            </a:r>
            <a:r>
              <a:rPr lang="en-US" dirty="0" err="1"/>
              <a:t>NOAAGlobalTemp</a:t>
            </a:r>
            <a:r>
              <a:rPr lang="en-US" dirty="0"/>
              <a:t>), Version 4.0 NOAA Global Surface Temperature Data. NOAA National Centers for Environmental Information. doi:10.7289/V5FN144H.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DB3C82-E3F9-43DA-9F8D-3D22F7579B27}"/>
              </a:ext>
            </a:extLst>
          </p:cNvPr>
          <p:cNvSpPr/>
          <p:nvPr/>
        </p:nvSpPr>
        <p:spPr>
          <a:xfrm>
            <a:off x="4772176" y="3244334"/>
            <a:ext cx="2647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hlinkClick r:id="rId2"/>
              </a:rPr>
              <a:t>http://data.worldbank.org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420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3373</TotalTime>
  <Words>710</Words>
  <Application>Microsoft Office PowerPoint</Application>
  <PresentationFormat>Widescreen</PresentationFormat>
  <Paragraphs>122</Paragraphs>
  <Slides>28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ＭＳ Ｐゴシック</vt:lpstr>
      <vt:lpstr>Arial</vt:lpstr>
      <vt:lpstr>Calibri</vt:lpstr>
      <vt:lpstr>Calibri Light</vt:lpstr>
      <vt:lpstr>Office Theme</vt:lpstr>
      <vt:lpstr>Degrees of Climate Change Project Summary</vt:lpstr>
      <vt:lpstr>Outline</vt:lpstr>
      <vt:lpstr>Background</vt:lpstr>
      <vt:lpstr>Background</vt:lpstr>
      <vt:lpstr>Sally the Scientist, Activist</vt:lpstr>
      <vt:lpstr>Research Questions</vt:lpstr>
      <vt:lpstr>Data Sources</vt:lpstr>
      <vt:lpstr>National Oceanic and Atmospheric Administration (NOAA)</vt:lpstr>
      <vt:lpstr>National Oceanic and Atmospheric Administration (NOAA)</vt:lpstr>
      <vt:lpstr>Berkeley Earth</vt:lpstr>
      <vt:lpstr>Berkeley Earth</vt:lpstr>
      <vt:lpstr>The World Bank Group</vt:lpstr>
      <vt:lpstr>The World Bank Group</vt:lpstr>
      <vt:lpstr>Scripps Institute of Oceanography </vt:lpstr>
      <vt:lpstr>Scripps Institute of Oceanography </vt:lpstr>
      <vt:lpstr>Demo</vt:lpstr>
      <vt:lpstr>Design</vt:lpstr>
      <vt:lpstr>Design</vt:lpstr>
      <vt:lpstr>grab_noaa</vt:lpstr>
      <vt:lpstr>grab_worldbank</vt:lpstr>
      <vt:lpstr>grab_scripps_co2_data</vt:lpstr>
      <vt:lpstr>grab_berkeley</vt:lpstr>
      <vt:lpstr>Project Structure</vt:lpstr>
      <vt:lpstr>Lessons Learned</vt:lpstr>
      <vt:lpstr>Future Work</vt:lpstr>
      <vt:lpstr>Thanks</vt:lpstr>
      <vt:lpstr>Future Work:  Need Longer-Dated Climate &amp; Temperature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Review</dc:title>
  <dc:creator>Todd Schultz</dc:creator>
  <cp:lastModifiedBy>Todd Schultz</cp:lastModifiedBy>
  <cp:revision>80</cp:revision>
  <dcterms:created xsi:type="dcterms:W3CDTF">2018-05-02T01:11:51Z</dcterms:created>
  <dcterms:modified xsi:type="dcterms:W3CDTF">2018-05-30T02:34:02Z</dcterms:modified>
</cp:coreProperties>
</file>

<file path=docProps/thumbnail.jpeg>
</file>